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8" r:id="rId17"/>
    <p:sldId id="273" r:id="rId18"/>
    <p:sldId id="279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94674" autoAdjust="0"/>
  </p:normalViewPr>
  <p:slideViewPr>
    <p:cSldViewPr snapToGrid="0">
      <p:cViewPr>
        <p:scale>
          <a:sx n="95" d="100"/>
          <a:sy n="95" d="100"/>
        </p:scale>
        <p:origin x="653" y="37"/>
      </p:cViewPr>
      <p:guideLst/>
    </p:cSldViewPr>
  </p:slideViewPr>
  <p:outlineViewPr>
    <p:cViewPr>
      <p:scale>
        <a:sx n="33" d="100"/>
        <a:sy n="33" d="100"/>
      </p:scale>
      <p:origin x="0" y="-1485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1849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7289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0333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7277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3375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291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473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0828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1881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8039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5488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68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88" r:id="rId5"/>
    <p:sldLayoutId id="2147483693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930EBA3-4D2E-42E8-B828-834555328D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BB8E3D-E1F5-49A0-8A9E-808C0FA92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7732" y="957715"/>
            <a:ext cx="5130798" cy="2750419"/>
          </a:xfrm>
        </p:spPr>
        <p:txBody>
          <a:bodyPr>
            <a:norm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Support Vector Machine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42D03D-3D5F-451E-9E99-91B9CFA72A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7732" y="3800209"/>
            <a:ext cx="5130798" cy="2307022"/>
          </a:xfrm>
        </p:spPr>
        <p:txBody>
          <a:bodyPr>
            <a:norm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By: Alexy 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Skoutnev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Mentor: </a:t>
            </a:r>
            <a:r>
              <a:rPr lang="en-US" i="0" dirty="0">
                <a:solidFill>
                  <a:srgbClr val="202124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Milad </a:t>
            </a:r>
            <a:r>
              <a:rPr lang="en-US" i="0" dirty="0" err="1">
                <a:solidFill>
                  <a:srgbClr val="202124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Eghtedari</a:t>
            </a:r>
            <a:r>
              <a:rPr lang="en-US" i="0" dirty="0">
                <a:solidFill>
                  <a:srgbClr val="202124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i="0" dirty="0" err="1">
                <a:solidFill>
                  <a:srgbClr val="202124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Naeini</a:t>
            </a:r>
            <a:endParaRPr lang="en-US" i="0" dirty="0">
              <a:solidFill>
                <a:srgbClr val="5F6368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49DB6D-21F5-46ED-A92F-96B4CDEA7D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49564"/>
            <a:ext cx="5850384" cy="3758871"/>
          </a:xfrm>
          <a:custGeom>
            <a:avLst/>
            <a:gdLst/>
            <a:ahLst/>
            <a:cxnLst/>
            <a:rect l="l" t="t" r="r" b="b"/>
            <a:pathLst>
              <a:path w="6094252" h="6857998">
                <a:moveTo>
                  <a:pt x="0" y="0"/>
                </a:moveTo>
                <a:lnTo>
                  <a:pt x="5898122" y="0"/>
                </a:lnTo>
                <a:cubicBezTo>
                  <a:pt x="6006442" y="0"/>
                  <a:pt x="6094252" y="87810"/>
                  <a:pt x="6094252" y="196130"/>
                </a:cubicBezTo>
                <a:lnTo>
                  <a:pt x="6094252" y="6661869"/>
                </a:lnTo>
                <a:cubicBezTo>
                  <a:pt x="6094252" y="6756649"/>
                  <a:pt x="6027023" y="6835726"/>
                  <a:pt x="5937649" y="6854015"/>
                </a:cubicBezTo>
                <a:lnTo>
                  <a:pt x="5898132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528AA953-F4F9-4DC5-97C7-491F4AF93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7079" y="5607717"/>
            <a:ext cx="513442" cy="49951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5783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0039B-0D71-4E87-B321-911DBC121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Support Vector Machine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C7BAD-6510-49A3-BC2A-76ED5350B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Support Vector Machine is an extension of support vector classifier</a:t>
            </a:r>
          </a:p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Support Vector Machine expands the feature space by introducing kernels</a:t>
            </a:r>
          </a:p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Kernels removes the computational requirements for higher dimension vector spaces and allows us to deal with non-linear data </a:t>
            </a:r>
          </a:p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There are three common types of kernels: linear, polynomial, radial</a:t>
            </a:r>
          </a:p>
        </p:txBody>
      </p:sp>
      <p:pic>
        <p:nvPicPr>
          <p:cNvPr id="1026" name="Picture 2" descr="Kernel Trick in SVM. Kernel Trick can solve this issue using… | by  Siddhartha Sharma | Analytics Vidhya | Medium">
            <a:extLst>
              <a:ext uri="{FF2B5EF4-FFF2-40B4-BE49-F238E27FC236}">
                <a16:creationId xmlns:a16="http://schemas.microsoft.com/office/drawing/2014/main" id="{A2F98D7E-EB75-40A4-9903-0CCC2DC75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659" y="4456027"/>
            <a:ext cx="4814681" cy="192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2018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0AA2F-03E9-4690-AD2D-133CA86F3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Support Vector Machine Optimization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151A144-E672-46C8-8898-EDFDC2437E3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 linear support classifier has a solution function of,</a:t>
                </a:r>
              </a:p>
              <a:p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d>
                            <m:dPr>
                              <m:begChr m:val="⟨"/>
                              <m:endChr m:val="⟩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are parameters measured by all the pairs of the inner products of the training data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nonzero only for support vectors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equal to zero if not</a:t>
                </a:r>
              </a:p>
              <a:p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Thus, our solution function can be rewritten as,</a:t>
                </a:r>
              </a:p>
              <a:p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d>
                            <m:dPr>
                              <m:begChr m:val="⟨"/>
                              <m:endChr m:val="⟩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Where S is the collection of support vectors which results in fewer computations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151A144-E672-46C8-8898-EDFDC2437E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41" t="-9868"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8377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59D65-832C-46AA-BA64-153AD240B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Generalization of Kernels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0FFE96-1BFA-4373-99F2-B17540A445E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We can generalize our inner product by using a kernel seen as,</a:t>
                </a:r>
              </a:p>
              <a:p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 kernel function can be transformed into a polynomial kernel of degree d,</a:t>
                </a:r>
              </a:p>
              <a:p>
                <a:pPr marL="0" indent="0">
                  <a:buNone/>
                </a:pPr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nary>
                            <m:naryPr>
                              <m:chr m:val="∑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sup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 solution function has the form,</a:t>
                </a:r>
              </a:p>
              <a:p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sub>
                          </m:sSub>
                        </m:e>
                      </m:d>
                    </m:oMath>
                  </m:oMathPara>
                </a14:m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0FFE96-1BFA-4373-99F2-B17540A445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0" t="-2366" b="-280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0187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3512A-6D0E-42F8-8AA8-F06C69B4E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Generalization of Kernels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94BC82-06E6-4043-8D7D-632F2E76DF9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 kernel function can also be transformed into a radical kernel,</a:t>
                </a:r>
              </a:p>
              <a:p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𝑒𝑥𝑝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𝑖𝑗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</m:oMath>
                  </m:oMathPara>
                </a14:m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Where the solution function has the form,</a:t>
                </a:r>
              </a:p>
              <a:p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sub>
                          </m:sSub>
                        </m:e>
                      </m:d>
                    </m:oMath>
                  </m:oMathPara>
                </a14:m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94BC82-06E6-4043-8D7D-632F2E76DF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2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4031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775B8-CE2D-4F35-A77D-96B991AFB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Using Support Vector Machine in 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204EA-2421-4A2E-9D6F-41C6D7944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I used a dataset named spam7 that contains data whether an email is spam or not</a:t>
            </a:r>
          </a:p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The 6 predictors of the dataset were  </a:t>
            </a:r>
          </a:p>
          <a:p>
            <a:pPr lvl="1">
              <a:buFontTx/>
              <a:buChar char="-"/>
            </a:pP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crl.tot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: total length of words in capitals  </a:t>
            </a:r>
          </a:p>
          <a:p>
            <a:pPr lvl="1">
              <a:buFontTx/>
              <a:buChar char="-"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dollar: number of occurrences of the \$ symbol</a:t>
            </a:r>
          </a:p>
          <a:p>
            <a:pPr lvl="1">
              <a:buFontTx/>
              <a:buChar char="-"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bang: number of occurrences of the ! symbol</a:t>
            </a:r>
          </a:p>
          <a:p>
            <a:pPr lvl="1">
              <a:buFontTx/>
              <a:buChar char="-"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money: number of occurrences of the word ‘money’ </a:t>
            </a:r>
          </a:p>
          <a:p>
            <a:pPr lvl="1">
              <a:buFontTx/>
              <a:buChar char="-"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n000: number of occurrences of the string ‘000’  </a:t>
            </a:r>
          </a:p>
          <a:p>
            <a:pPr lvl="1">
              <a:buFontTx/>
              <a:buChar char="-"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make: number of occurrences of the word ‘make’</a:t>
            </a:r>
          </a:p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The response variable “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yesno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” was the indication whether it is spam or not</a:t>
            </a:r>
          </a:p>
          <a:p>
            <a:pPr marL="457200" lvl="1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- 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yesno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: outcome variable, a factor with levels n not spam, y spam</a:t>
            </a:r>
          </a:p>
        </p:txBody>
      </p:sp>
    </p:spTree>
    <p:extLst>
      <p:ext uri="{BB962C8B-B14F-4D97-AF65-F5344CB8AC3E}">
        <p14:creationId xmlns:p14="http://schemas.microsoft.com/office/powerpoint/2010/main" val="1207242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10F53-AF87-47D1-AD86-CE4A7EB8A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Sorting Train and Test data in 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315A6D-EFCB-4561-895A-1F634E33FF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3253" y="1538233"/>
            <a:ext cx="6677350" cy="4380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094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C2133-44E6-462B-BC62-EB084AE23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First Prediction of Support Vector Machine Code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8A804-B378-48D0-B340-40901C6BB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000" u="sng" dirty="0">
                <a:latin typeface="Cambia Math"/>
              </a:rPr>
              <a:t>Support Vector Machine Code</a:t>
            </a:r>
          </a:p>
          <a:p>
            <a:pPr marL="0" indent="0">
              <a:buNone/>
            </a:pPr>
            <a:r>
              <a:rPr lang="en-US" sz="2000" dirty="0">
                <a:latin typeface="Cambia Math"/>
              </a:rPr>
              <a:t>#SVM Model</a:t>
            </a:r>
          </a:p>
          <a:p>
            <a:pPr marL="0" indent="0">
              <a:buNone/>
            </a:pPr>
            <a:r>
              <a:rPr lang="en-US" sz="2000" dirty="0" err="1">
                <a:latin typeface="Cambia Math"/>
              </a:rPr>
              <a:t>svm.spam</a:t>
            </a:r>
            <a:r>
              <a:rPr lang="en-US" sz="2000" dirty="0">
                <a:latin typeface="Cambia Math"/>
              </a:rPr>
              <a:t> = </a:t>
            </a:r>
            <a:r>
              <a:rPr lang="en-US" sz="2000" dirty="0" err="1">
                <a:latin typeface="Cambia Math"/>
              </a:rPr>
              <a:t>svm</a:t>
            </a:r>
            <a:r>
              <a:rPr lang="en-US" sz="2000" dirty="0">
                <a:latin typeface="Cambia Math"/>
              </a:rPr>
              <a:t>(</a:t>
            </a:r>
            <a:r>
              <a:rPr lang="en-US" sz="2000" dirty="0" err="1">
                <a:latin typeface="Cambia Math"/>
              </a:rPr>
              <a:t>yesno</a:t>
            </a:r>
            <a:r>
              <a:rPr lang="en-US" sz="2000" dirty="0">
                <a:latin typeface="Cambia Math"/>
              </a:rPr>
              <a:t> ~ . , data = train, kernel = 'linear', gamma = 1, cost = 1e5) </a:t>
            </a:r>
          </a:p>
          <a:p>
            <a:pPr marL="0" indent="0">
              <a:buNone/>
            </a:pPr>
            <a:r>
              <a:rPr lang="en-US" sz="2000" dirty="0">
                <a:latin typeface="Cambia Math"/>
              </a:rPr>
              <a:t>summary(</a:t>
            </a:r>
            <a:r>
              <a:rPr lang="en-US" sz="2000" dirty="0" err="1">
                <a:latin typeface="Cambia Math"/>
              </a:rPr>
              <a:t>svm.spam</a:t>
            </a:r>
            <a:r>
              <a:rPr lang="en-US" sz="2000" dirty="0">
                <a:latin typeface="Cambia Math"/>
              </a:rPr>
              <a:t>)</a:t>
            </a:r>
          </a:p>
          <a:p>
            <a:pPr marL="0" indent="0">
              <a:buNone/>
            </a:pPr>
            <a:r>
              <a:rPr lang="en-US" sz="2000" dirty="0" err="1">
                <a:latin typeface="Cambia Math"/>
              </a:rPr>
              <a:t>svm.spam$index</a:t>
            </a:r>
            <a:endParaRPr lang="en-US" sz="2000" dirty="0">
              <a:latin typeface="Cambia Math"/>
            </a:endParaRPr>
          </a:p>
          <a:p>
            <a:pPr marL="0" indent="0">
              <a:buNone/>
            </a:pPr>
            <a:r>
              <a:rPr lang="en-US" sz="2000" dirty="0">
                <a:latin typeface="Cambia Math"/>
              </a:rPr>
              <a:t>ypredict_1 = predict(</a:t>
            </a:r>
            <a:r>
              <a:rPr lang="en-US" sz="2000" dirty="0" err="1">
                <a:latin typeface="Cambia Math"/>
              </a:rPr>
              <a:t>svm.spam</a:t>
            </a:r>
            <a:r>
              <a:rPr lang="en-US" sz="2000" dirty="0">
                <a:latin typeface="Cambia Math"/>
              </a:rPr>
              <a:t>, test)</a:t>
            </a:r>
          </a:p>
          <a:p>
            <a:pPr marL="0" indent="0">
              <a:buNone/>
            </a:pPr>
            <a:r>
              <a:rPr lang="en-US" sz="2000" dirty="0">
                <a:latin typeface="Cambia Math"/>
              </a:rPr>
              <a:t>table(predict = ypredict_1, truth = </a:t>
            </a:r>
            <a:r>
              <a:rPr lang="en-US" sz="2000" dirty="0" err="1">
                <a:latin typeface="Cambia Math"/>
              </a:rPr>
              <a:t>test$yesno</a:t>
            </a:r>
            <a:r>
              <a:rPr lang="en-US" sz="2000" dirty="0">
                <a:latin typeface="Cambia Math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ambia Math"/>
              </a:rPr>
              <a:t>#Error of prediction</a:t>
            </a:r>
          </a:p>
          <a:p>
            <a:pPr marL="0" indent="0">
              <a:buNone/>
            </a:pPr>
            <a:r>
              <a:rPr lang="en-US" sz="2000" dirty="0" err="1">
                <a:latin typeface="Cambia Math"/>
              </a:rPr>
              <a:t>svm_svm_error</a:t>
            </a:r>
            <a:r>
              <a:rPr lang="en-US" sz="2000" dirty="0">
                <a:latin typeface="Cambia Math"/>
              </a:rPr>
              <a:t> = </a:t>
            </a:r>
            <a:r>
              <a:rPr lang="en-US" sz="2000" dirty="0" err="1">
                <a:latin typeface="Cambia Math"/>
              </a:rPr>
              <a:t>compute_error</a:t>
            </a:r>
            <a:r>
              <a:rPr lang="en-US" sz="2000" dirty="0">
                <a:latin typeface="Cambia Math"/>
              </a:rPr>
              <a:t>(</a:t>
            </a:r>
            <a:r>
              <a:rPr lang="en-US" sz="2000" dirty="0" err="1">
                <a:latin typeface="Cambia Math"/>
              </a:rPr>
              <a:t>test$y</a:t>
            </a:r>
            <a:r>
              <a:rPr lang="en-US" sz="2000" dirty="0">
                <a:latin typeface="Cambia Math"/>
              </a:rPr>
              <a:t>, ypredict_1) </a:t>
            </a:r>
          </a:p>
          <a:p>
            <a:pPr marL="0" indent="0">
              <a:buNone/>
            </a:pPr>
            <a:r>
              <a:rPr lang="en-US" sz="2000" dirty="0" err="1">
                <a:latin typeface="Cambia Math"/>
              </a:rPr>
              <a:t>svm_svm_error</a:t>
            </a:r>
            <a:endParaRPr lang="en-US" sz="2000" dirty="0">
              <a:latin typeface="Cambia Math"/>
            </a:endParaRPr>
          </a:p>
          <a:p>
            <a:pPr marL="0" indent="0">
              <a:buNone/>
            </a:pPr>
            <a:endParaRPr lang="en-US" sz="2000" dirty="0">
              <a:latin typeface="Cambia Math"/>
            </a:endParaRPr>
          </a:p>
        </p:txBody>
      </p:sp>
    </p:spTree>
    <p:extLst>
      <p:ext uri="{BB962C8B-B14F-4D97-AF65-F5344CB8AC3E}">
        <p14:creationId xmlns:p14="http://schemas.microsoft.com/office/powerpoint/2010/main" val="2556681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1ADB4-46E5-48EE-AC0A-97FC4869B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Result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8D0A2-B379-4DDB-9FF5-1C918A55E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781" y="1436688"/>
            <a:ext cx="10515600" cy="3859742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1399 Support Vectors</a:t>
            </a:r>
          </a:p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Linear Kernel</a:t>
            </a:r>
          </a:p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A confusion matrix is a table that displays the incorrect matches between the actual response and predicted response</a:t>
            </a:r>
          </a:p>
          <a:p>
            <a:pPr marL="0" indent="0">
              <a:buNone/>
            </a:pP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From the confusion matrix, we can calculate the test error which are the diagonal points 19 and 153 over the total number of data points</a:t>
            </a:r>
          </a:p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We received a test error of 18.65% </a:t>
            </a:r>
          </a:p>
          <a:p>
            <a:pPr marL="0" indent="0">
              <a:buNone/>
            </a:pP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DBC65267-D02E-46FB-928E-37DC85034D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131092"/>
              </p:ext>
            </p:extLst>
          </p:nvPr>
        </p:nvGraphicFramePr>
        <p:xfrm>
          <a:off x="2048581" y="2687320"/>
          <a:ext cx="8128000" cy="1483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20266312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4175164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1289984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8797401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ambia Math"/>
                        </a:rPr>
                        <a:t>True Value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215854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en-US" dirty="0">
                        <a:latin typeface="Cambia Math"/>
                      </a:endParaRPr>
                    </a:p>
                    <a:p>
                      <a:pPr algn="ctr"/>
                      <a:r>
                        <a:rPr lang="en-US" b="1" dirty="0">
                          <a:latin typeface="Cambia Math"/>
                        </a:rPr>
                        <a:t>Predicted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amb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ia Math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ia Math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37192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ia Math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ia Math"/>
                        </a:rPr>
                        <a:t>542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ia Math"/>
                        </a:rPr>
                        <a:t>153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7251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ia Math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ia Math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ia Math"/>
                        </a:rPr>
                        <a:t>208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224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4572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E66B9-1B3D-47D3-A168-E180366BE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9111" y="213468"/>
            <a:ext cx="10515600" cy="1325563"/>
          </a:xfrm>
        </p:spPr>
        <p:txBody>
          <a:bodyPr/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Tuned Support Vector Machine Code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9146F-8C1D-4D5E-9913-EC6F78EE7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0022" y="1415259"/>
            <a:ext cx="9493778" cy="5525260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Cambia Math"/>
              </a:rPr>
              <a:t>R supports many tuning functions to reduce the test error in our models</a:t>
            </a:r>
          </a:p>
          <a:p>
            <a:pPr marL="0" indent="0">
              <a:buNone/>
            </a:pPr>
            <a:endParaRPr lang="en-US" dirty="0">
              <a:latin typeface="Cambia Math"/>
            </a:endParaRPr>
          </a:p>
          <a:p>
            <a:pPr marL="0" indent="0" algn="ctr">
              <a:buNone/>
            </a:pPr>
            <a:r>
              <a:rPr lang="en-US" u="sng" dirty="0">
                <a:latin typeface="Cambia Math"/>
              </a:rPr>
              <a:t>Tuned Code</a:t>
            </a:r>
          </a:p>
          <a:p>
            <a:pPr marL="0" indent="0">
              <a:buNone/>
            </a:pPr>
            <a:r>
              <a:rPr lang="en-US" dirty="0">
                <a:latin typeface="Cambia Math"/>
              </a:rPr>
              <a:t>#Tuned model through cross validation</a:t>
            </a:r>
          </a:p>
          <a:p>
            <a:pPr marL="0" indent="0">
              <a:buNone/>
            </a:pPr>
            <a:r>
              <a:rPr lang="en-US" dirty="0" err="1">
                <a:latin typeface="Cambia Math"/>
              </a:rPr>
              <a:t>tune.out</a:t>
            </a:r>
            <a:r>
              <a:rPr lang="en-US" dirty="0">
                <a:latin typeface="Cambia Math"/>
              </a:rPr>
              <a:t>=tune(</a:t>
            </a:r>
            <a:r>
              <a:rPr lang="en-US" dirty="0" err="1">
                <a:latin typeface="Cambia Math"/>
              </a:rPr>
              <a:t>svm</a:t>
            </a:r>
            <a:r>
              <a:rPr lang="en-US" dirty="0">
                <a:latin typeface="Cambia Math"/>
              </a:rPr>
              <a:t> ,</a:t>
            </a:r>
            <a:r>
              <a:rPr lang="en-US" dirty="0" err="1">
                <a:latin typeface="Cambia Math"/>
              </a:rPr>
              <a:t>yesno</a:t>
            </a:r>
            <a:r>
              <a:rPr lang="en-US" dirty="0">
                <a:latin typeface="Cambia Math"/>
              </a:rPr>
              <a:t> ~ . ,data=train ,kernel = 'linear', </a:t>
            </a:r>
          </a:p>
          <a:p>
            <a:pPr marL="0" indent="0">
              <a:buNone/>
            </a:pPr>
            <a:r>
              <a:rPr lang="en-US" dirty="0">
                <a:latin typeface="Cambia Math"/>
              </a:rPr>
              <a:t>              ranges=list(cost=c(.0001, 0.001, 0.01, 0.1, 1,5,10,100), gamma = c(0.001, 0.01, .1, 1) ))</a:t>
            </a:r>
          </a:p>
          <a:p>
            <a:pPr marL="0" indent="0">
              <a:buNone/>
            </a:pPr>
            <a:r>
              <a:rPr lang="en-US" dirty="0" err="1">
                <a:latin typeface="Cambia Math"/>
              </a:rPr>
              <a:t>tune.out</a:t>
            </a:r>
            <a:endParaRPr lang="en-US" dirty="0">
              <a:latin typeface="Cambia Math"/>
            </a:endParaRPr>
          </a:p>
          <a:p>
            <a:pPr marL="0" indent="0">
              <a:buNone/>
            </a:pPr>
            <a:r>
              <a:rPr lang="en-US" dirty="0">
                <a:latin typeface="Cambia Math"/>
              </a:rPr>
              <a:t>summary(</a:t>
            </a:r>
            <a:r>
              <a:rPr lang="en-US" dirty="0" err="1">
                <a:latin typeface="Cambia Math"/>
              </a:rPr>
              <a:t>tune.out</a:t>
            </a:r>
            <a:r>
              <a:rPr lang="en-US" dirty="0">
                <a:latin typeface="Cambia Math"/>
              </a:rPr>
              <a:t>)</a:t>
            </a:r>
          </a:p>
          <a:p>
            <a:pPr marL="0" indent="0">
              <a:buNone/>
            </a:pPr>
            <a:r>
              <a:rPr lang="en-US" dirty="0" err="1">
                <a:latin typeface="Cambia Math"/>
              </a:rPr>
              <a:t>bestmod</a:t>
            </a:r>
            <a:r>
              <a:rPr lang="en-US" dirty="0">
                <a:latin typeface="Cambia Math"/>
              </a:rPr>
              <a:t> = </a:t>
            </a:r>
            <a:r>
              <a:rPr lang="en-US" dirty="0" err="1">
                <a:latin typeface="Cambia Math"/>
              </a:rPr>
              <a:t>tune.out$best.model</a:t>
            </a:r>
            <a:endParaRPr lang="en-US" dirty="0">
              <a:latin typeface="Cambia Math"/>
            </a:endParaRPr>
          </a:p>
          <a:p>
            <a:pPr marL="0" indent="0">
              <a:buNone/>
            </a:pPr>
            <a:r>
              <a:rPr lang="en-US" dirty="0">
                <a:latin typeface="Cambia Math"/>
              </a:rPr>
              <a:t>summary(</a:t>
            </a:r>
            <a:r>
              <a:rPr lang="en-US" dirty="0" err="1">
                <a:latin typeface="Cambia Math"/>
              </a:rPr>
              <a:t>bestmod</a:t>
            </a:r>
            <a:r>
              <a:rPr lang="en-US" dirty="0">
                <a:latin typeface="Cambia Math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ambia Math"/>
              </a:rPr>
              <a:t>#Prediction through test data set</a:t>
            </a:r>
          </a:p>
          <a:p>
            <a:pPr marL="0" indent="0">
              <a:buNone/>
            </a:pPr>
            <a:r>
              <a:rPr lang="en-US" dirty="0" err="1">
                <a:latin typeface="Cambia Math"/>
              </a:rPr>
              <a:t>ypredict</a:t>
            </a:r>
            <a:r>
              <a:rPr lang="en-US" dirty="0">
                <a:latin typeface="Cambia Math"/>
              </a:rPr>
              <a:t> = predict(</a:t>
            </a:r>
            <a:r>
              <a:rPr lang="en-US" dirty="0" err="1">
                <a:latin typeface="Cambia Math"/>
              </a:rPr>
              <a:t>bestmod</a:t>
            </a:r>
            <a:r>
              <a:rPr lang="en-US" dirty="0">
                <a:latin typeface="Cambia Math"/>
              </a:rPr>
              <a:t>, test)</a:t>
            </a:r>
          </a:p>
          <a:p>
            <a:pPr marL="0" indent="0">
              <a:buNone/>
            </a:pPr>
            <a:r>
              <a:rPr lang="en-US" dirty="0">
                <a:latin typeface="Cambia Math"/>
              </a:rPr>
              <a:t>table(predict = </a:t>
            </a:r>
            <a:r>
              <a:rPr lang="en-US" dirty="0" err="1">
                <a:latin typeface="Cambia Math"/>
              </a:rPr>
              <a:t>ypredict</a:t>
            </a:r>
            <a:r>
              <a:rPr lang="en-US" dirty="0">
                <a:latin typeface="Cambia Math"/>
              </a:rPr>
              <a:t>, truth = </a:t>
            </a:r>
            <a:r>
              <a:rPr lang="en-US" dirty="0" err="1">
                <a:latin typeface="Cambia Math"/>
              </a:rPr>
              <a:t>test$yesno</a:t>
            </a:r>
            <a:r>
              <a:rPr lang="en-US" dirty="0">
                <a:latin typeface="Cambia Math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ambia Math"/>
              </a:rPr>
              <a:t>#Error of prediction</a:t>
            </a:r>
          </a:p>
          <a:p>
            <a:pPr marL="0" indent="0">
              <a:buNone/>
            </a:pPr>
            <a:r>
              <a:rPr lang="en-US" dirty="0" err="1">
                <a:latin typeface="Cambia Math"/>
              </a:rPr>
              <a:t>svm_bestmodel_error</a:t>
            </a:r>
            <a:r>
              <a:rPr lang="en-US" dirty="0">
                <a:latin typeface="Cambia Math"/>
              </a:rPr>
              <a:t> = </a:t>
            </a:r>
            <a:r>
              <a:rPr lang="en-US" dirty="0" err="1">
                <a:latin typeface="Cambia Math"/>
              </a:rPr>
              <a:t>compute_error</a:t>
            </a:r>
            <a:r>
              <a:rPr lang="en-US" dirty="0">
                <a:latin typeface="Cambia Math"/>
              </a:rPr>
              <a:t>(</a:t>
            </a:r>
            <a:r>
              <a:rPr lang="en-US" dirty="0" err="1">
                <a:latin typeface="Cambia Math"/>
              </a:rPr>
              <a:t>test$y</a:t>
            </a:r>
            <a:r>
              <a:rPr lang="en-US" dirty="0">
                <a:latin typeface="Cambia Math"/>
              </a:rPr>
              <a:t>, </a:t>
            </a:r>
            <a:r>
              <a:rPr lang="en-US" dirty="0" err="1">
                <a:latin typeface="Cambia Math"/>
              </a:rPr>
              <a:t>ypredict</a:t>
            </a:r>
            <a:r>
              <a:rPr lang="en-US" dirty="0">
                <a:latin typeface="Cambia Math"/>
              </a:rPr>
              <a:t> ) </a:t>
            </a:r>
          </a:p>
          <a:p>
            <a:pPr marL="0" indent="0">
              <a:buNone/>
            </a:pPr>
            <a:r>
              <a:rPr lang="en-US" dirty="0" err="1">
                <a:latin typeface="Cambia Math"/>
              </a:rPr>
              <a:t>svm_bestmodel_error</a:t>
            </a:r>
            <a:endParaRPr lang="en-US" dirty="0">
              <a:latin typeface="Cambia Math"/>
            </a:endParaRPr>
          </a:p>
        </p:txBody>
      </p:sp>
    </p:spTree>
    <p:extLst>
      <p:ext uri="{BB962C8B-B14F-4D97-AF65-F5344CB8AC3E}">
        <p14:creationId xmlns:p14="http://schemas.microsoft.com/office/powerpoint/2010/main" val="38526594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5FAAF-2288-49B3-AA77-A87613D4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Result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81B6A-DE53-4068-86D4-A72F96A09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9084"/>
            <a:ext cx="10515600" cy="449832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1531 Support Vectors</a:t>
            </a:r>
          </a:p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Polynomial Kernel</a:t>
            </a:r>
          </a:p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Best parameters obtained through using tuning; cost = 100 and Gamma = 0.001 </a:t>
            </a:r>
          </a:p>
          <a:p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After using our tuning function, we lowered our test error down to 14.52%</a:t>
            </a:r>
          </a:p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This meant that almost 9/10 predictions were correct using the support vector machine algorithm!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036EED0-6BC5-4492-80B3-04BE24155B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389449"/>
              </p:ext>
            </p:extLst>
          </p:nvPr>
        </p:nvGraphicFramePr>
        <p:xfrm>
          <a:off x="2032000" y="2689860"/>
          <a:ext cx="8128000" cy="14782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52267044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1968778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6458737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913761397"/>
                    </a:ext>
                  </a:extLst>
                </a:gridCol>
              </a:tblGrid>
              <a:tr h="3500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ambia Math"/>
                        </a:rPr>
                        <a:t>True Value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2190147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>
                        <a:latin typeface="Cambia Math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latin typeface="Cambia Math"/>
                        </a:rPr>
                        <a:t>Predicted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mbia Mat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mbia Math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mbia Math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94942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mbia Math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mbia Math"/>
                        </a:rPr>
                        <a:t>541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mbia Math"/>
                        </a:rPr>
                        <a:t>114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336656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mbia Math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mbia Math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mbia Math"/>
                        </a:rPr>
                        <a:t>247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080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57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E116D-8AA3-44D8-941B-2D349A2B0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87475"/>
          </a:xfrm>
        </p:spPr>
        <p:txBody>
          <a:bodyPr/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Support Vector Machine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21B1F-13D8-46A4-9924-32D64CF61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Supervised learning technique used for classification and regression analysis</a:t>
            </a:r>
          </a:p>
          <a:p>
            <a:pPr marL="0" lvl="2" indent="0">
              <a:spcBef>
                <a:spcPts val="1000"/>
              </a:spcBef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- Input of train data (with known response variable)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	- Creates a decision boundary between data points</a:t>
            </a:r>
          </a:p>
          <a:p>
            <a:pPr marL="0" indent="0">
              <a:buNone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	- Separates data into distinct sets</a:t>
            </a:r>
          </a:p>
        </p:txBody>
      </p:sp>
      <p:pic>
        <p:nvPicPr>
          <p:cNvPr id="4" name="Picture 4" descr="SVC Parameters When Using RBF Kernel">
            <a:extLst>
              <a:ext uri="{FF2B5EF4-FFF2-40B4-BE49-F238E27FC236}">
                <a16:creationId xmlns:a16="http://schemas.microsoft.com/office/drawing/2014/main" id="{48E4FFC9-9691-4552-A431-1FDCAAE827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228" y="3912266"/>
            <a:ext cx="4405843" cy="2912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555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AC30A-12ED-4CCB-A97E-89314451A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Support Vector Machine Hyperplanes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8192346-AB0C-4119-87F3-40D35A5D82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 hyperplane is a subspace whose dimension is n-1 than the number of variables in the dataset</a:t>
                </a:r>
              </a:p>
              <a:p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In 3-dimensional datasets, 2-dimensional planes are used to separate data into two distinct groups</a:t>
                </a:r>
              </a:p>
              <a:p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There are many different hyperplanes that can classify data; however we want to find a hyperplane with the maximum margin</a:t>
                </a:r>
              </a:p>
              <a:p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u="sng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p-dimensional hyperplane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0 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 </m:t>
                      </m:r>
                    </m:oMath>
                  </m:oMathPara>
                </a14:m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8192346-AB0C-4119-87F3-40D35A5D82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2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9040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D05A2-22E4-4224-B1D6-893E19B95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Maximum-margin Classifier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DCAE4-616F-4A76-8C1E-7B7CB9C66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Creates separating hyperplane that is farthest from the first closest training observation</a:t>
            </a:r>
          </a:p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There is a boundary between the sides of the hyperplane and the width is known as the “margin”, which is maximized</a:t>
            </a:r>
          </a:p>
        </p:txBody>
      </p:sp>
      <p:pic>
        <p:nvPicPr>
          <p:cNvPr id="4" name="Picture 4" descr="SVM: Feature Selection and Kernels | by Pier Paolo Ippolito | Towards Data  Science">
            <a:extLst>
              <a:ext uri="{FF2B5EF4-FFF2-40B4-BE49-F238E27FC236}">
                <a16:creationId xmlns:a16="http://schemas.microsoft.com/office/drawing/2014/main" id="{A887E72C-135F-41EC-9A14-6662168EEC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900" y="3754967"/>
            <a:ext cx="5449195" cy="3018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2692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ABEC6-FA4C-4503-AAE3-8A3F9E678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Support Vectors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F0B17-C208-49BD-A7F3-14FDD6BCF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We find that observations that lie on the margin, or those who violate the margin, are the only observations that affect the hyperplane</a:t>
            </a:r>
          </a:p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Observations that lie on the correct side of the margin do not influence the hyperplane at all</a:t>
            </a:r>
          </a:p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These observations on the wrong side of the margin are called “Support Vectors”</a:t>
            </a:r>
          </a:p>
        </p:txBody>
      </p:sp>
      <p:pic>
        <p:nvPicPr>
          <p:cNvPr id="5124" name="Picture 4" descr="support vector machine ">
            <a:extLst>
              <a:ext uri="{FF2B5EF4-FFF2-40B4-BE49-F238E27FC236}">
                <a16:creationId xmlns:a16="http://schemas.microsoft.com/office/drawing/2014/main" id="{DFF6C97D-E4C7-4F4D-9BFE-8CB6B92892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299" y="4179317"/>
            <a:ext cx="6717628" cy="2313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483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FAA13-D116-4CB9-9942-4096A983A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Creating the Maximum Margin Hyperplane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1DB7F72-4787-4A39-B14A-FF2F1F3E8E9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An optimization problem that has a constraint,</a:t>
                </a:r>
              </a:p>
              <a:p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+…+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∀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=1, 2, …</m:t>
                      </m:r>
                    </m:oMath>
                  </m:oMathPara>
                </a14:m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Where we want to maximize M subject to,</a:t>
                </a:r>
              </a:p>
              <a:p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 optimization of the Maximum Margin Hyperplane is handled by R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1DB7F72-4787-4A39-B14A-FF2F1F3E8E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3155" b="-1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3627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B5BB4-E166-4CEC-90FF-998511117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Support Vector Classifiers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9E1275D-E759-411F-9E6F-334E2263D9D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Support Vector Classifier (soft margin classifier) is more robust and tends to be a better classifier than maximum margin classifier</a:t>
                </a:r>
              </a:p>
              <a:p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Sometimes a perfect separation of data is not possible, therefore some observations could be on the incorrect side of the margin</a:t>
                </a:r>
              </a:p>
              <a:p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We introduce a new slack variable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that allows individual data points to be in the wrong side of the margin.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9E1275D-E759-411F-9E6F-334E2263D9D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2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Using Support Vector Machines for Survey Research | Published in Survey  Practice">
            <a:extLst>
              <a:ext uri="{FF2B5EF4-FFF2-40B4-BE49-F238E27FC236}">
                <a16:creationId xmlns:a16="http://schemas.microsoft.com/office/drawing/2014/main" id="{4B18EBC9-BC9B-4E55-A0F9-11E4934FD2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532" y="4488199"/>
            <a:ext cx="4389968" cy="2109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4344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0D74C-5FD3-4342-A6C8-68D92E663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Support Vector Classifiers Optimization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2BC290-3A33-4B84-B52F-FFC95EBA68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An optimization problem that has a constraint,</a:t>
                </a:r>
              </a:p>
              <a:p>
                <a:pPr marL="0" indent="0" algn="ctr">
                  <a:buNone/>
                </a:pPr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+…+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∀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=1, 2, …</m:t>
                      </m:r>
                    </m:oMath>
                  </m:oMathPara>
                </a14:m>
                <a:endParaRPr lang="en-US" b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Subject to,</a:t>
                </a:r>
              </a:p>
              <a:p>
                <a:pPr marL="0" indent="0" algn="ctr">
                  <a:buNone/>
                </a:pPr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And a turning parameter C,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0, 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</m:nary>
                    </m:oMath>
                  </m:oMathPara>
                </a14:m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 bounds the sums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and determines the number and severity of the violations in the margin region.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2BC290-3A33-4B84-B52F-FFC95EBA68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0" t="-23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0053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AFD8F-36A6-40B1-97C0-2AA39C497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Support Vector Classifiers Optimization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DBFC1-D98B-4F93-8788-43D18B0A6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C is treated as a tuning parameter</a:t>
            </a:r>
          </a:p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C balances the bias-variance trade-off seen in the dataset</a:t>
            </a:r>
          </a:p>
          <a:p>
            <a:pPr marL="0" indent="0">
              <a:buNone/>
            </a:pP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AC6FEB-614C-4267-B979-D90EC4AA696D}"/>
              </a:ext>
            </a:extLst>
          </p:cNvPr>
          <p:cNvSpPr/>
          <p:nvPr/>
        </p:nvSpPr>
        <p:spPr>
          <a:xfrm>
            <a:off x="2370667" y="3580871"/>
            <a:ext cx="3238500" cy="22394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2200" u="sng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Small Tuning Parameter</a:t>
            </a:r>
            <a:endParaRPr lang="en-US" sz="2200" u="sng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>
              <a:buFontTx/>
              <a:buChar char="-"/>
            </a:pPr>
            <a:r>
              <a:rPr lang="en-US" sz="2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Narrow Margins</a:t>
            </a:r>
          </a:p>
          <a:p>
            <a:pPr algn="ctr">
              <a:buFontTx/>
              <a:buChar char="-"/>
            </a:pPr>
            <a:r>
              <a:rPr lang="en-US" sz="2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Few Violations</a:t>
            </a:r>
          </a:p>
          <a:p>
            <a:pPr algn="ctr">
              <a:buFontTx/>
              <a:buChar char="-"/>
            </a:pPr>
            <a:r>
              <a:rPr lang="en-US" sz="2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More Biased</a:t>
            </a:r>
          </a:p>
          <a:p>
            <a:pPr algn="ctr">
              <a:buFontTx/>
              <a:buChar char="-"/>
            </a:pPr>
            <a:r>
              <a:rPr lang="en-US" sz="2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Less Variance</a:t>
            </a:r>
          </a:p>
          <a:p>
            <a:pPr algn="ctr"/>
            <a:endParaRPr lang="en-US" sz="22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E8EE87-12FC-49EA-8F91-B0C263AAA415}"/>
              </a:ext>
            </a:extLst>
          </p:cNvPr>
          <p:cNvSpPr/>
          <p:nvPr/>
        </p:nvSpPr>
        <p:spPr>
          <a:xfrm>
            <a:off x="6269567" y="3580871"/>
            <a:ext cx="3238500" cy="22394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2200" u="sng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Large Tuning Parameter</a:t>
            </a:r>
            <a:endParaRPr lang="en-US" sz="2200" u="sng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>
              <a:buFontTx/>
              <a:buChar char="-"/>
            </a:pPr>
            <a:r>
              <a:rPr lang="en-US" sz="2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Wider Margins</a:t>
            </a:r>
          </a:p>
          <a:p>
            <a:pPr algn="ctr">
              <a:buFontTx/>
              <a:buChar char="-"/>
            </a:pPr>
            <a:r>
              <a:rPr lang="en-US" sz="2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More Violations</a:t>
            </a:r>
          </a:p>
          <a:p>
            <a:pPr algn="ctr">
              <a:buFontTx/>
              <a:buChar char="-"/>
            </a:pPr>
            <a:r>
              <a:rPr lang="en-US" sz="2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Less Biased</a:t>
            </a:r>
          </a:p>
          <a:p>
            <a:pPr algn="ctr">
              <a:buFontTx/>
              <a:buChar char="-"/>
            </a:pPr>
            <a:r>
              <a:rPr lang="en-US" sz="2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High Variance</a:t>
            </a:r>
          </a:p>
          <a:p>
            <a:pPr algn="ctr"/>
            <a:endParaRPr lang="en-US" sz="22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316639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Office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Festival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1197</Words>
  <Application>Microsoft Office PowerPoint</Application>
  <PresentationFormat>Widescreen</PresentationFormat>
  <Paragraphs>177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Cambia Math</vt:lpstr>
      <vt:lpstr>Cambria Math</vt:lpstr>
      <vt:lpstr>Century Gothic</vt:lpstr>
      <vt:lpstr>ShapesVTI</vt:lpstr>
      <vt:lpstr>Support Vector Machine</vt:lpstr>
      <vt:lpstr>Support Vector Machine Basics</vt:lpstr>
      <vt:lpstr>Support Vector Machine Hyperplanes</vt:lpstr>
      <vt:lpstr>Maximum-margin Classifier</vt:lpstr>
      <vt:lpstr>Support Vectors</vt:lpstr>
      <vt:lpstr>Creating the Maximum Margin Hyperplane</vt:lpstr>
      <vt:lpstr> Support Vector Classifiers</vt:lpstr>
      <vt:lpstr> Support Vector Classifiers Optimization</vt:lpstr>
      <vt:lpstr> Support Vector Classifiers Optimization</vt:lpstr>
      <vt:lpstr>Support Vector Machine</vt:lpstr>
      <vt:lpstr>Support Vector Machine Optimization</vt:lpstr>
      <vt:lpstr>Generalization of Kernels</vt:lpstr>
      <vt:lpstr>Generalization of Kernels</vt:lpstr>
      <vt:lpstr>Using Support Vector Machine in R</vt:lpstr>
      <vt:lpstr>Sorting Train and Test data in R</vt:lpstr>
      <vt:lpstr>First Prediction of Support Vector Machine Code</vt:lpstr>
      <vt:lpstr>Result</vt:lpstr>
      <vt:lpstr>Tuned Support Vector Machine Code</vt:lpstr>
      <vt:lpstr>Result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 Vector Machine</dc:title>
  <dc:creator>alex smiut</dc:creator>
  <cp:lastModifiedBy>alex smiut</cp:lastModifiedBy>
  <cp:revision>45</cp:revision>
  <dcterms:created xsi:type="dcterms:W3CDTF">2020-11-28T20:18:34Z</dcterms:created>
  <dcterms:modified xsi:type="dcterms:W3CDTF">2020-12-03T23:22:49Z</dcterms:modified>
</cp:coreProperties>
</file>